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7" r:id="rId3"/>
    <p:sldId id="288" r:id="rId4"/>
    <p:sldId id="289" r:id="rId5"/>
    <p:sldId id="290" r:id="rId6"/>
    <p:sldId id="291" r:id="rId7"/>
    <p:sldId id="292" r:id="rId8"/>
    <p:sldId id="296" r:id="rId9"/>
    <p:sldId id="294" r:id="rId10"/>
    <p:sldId id="258" r:id="rId11"/>
  </p:sldIdLst>
  <p:sldSz cx="9906000" cy="6858000" type="A4"/>
  <p:notesSz cx="6858000" cy="9144000"/>
  <p:defaultTextStyle>
    <a:defPPr>
      <a:defRPr lang="cs-CZ"/>
    </a:defPPr>
    <a:lvl1pPr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1pPr>
    <a:lvl2pPr marL="419847"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2pPr>
    <a:lvl3pPr marL="839694"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3pPr>
    <a:lvl4pPr marL="1259540"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4pPr>
    <a:lvl5pPr marL="1679387"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5pPr>
    <a:lvl6pPr marL="2099234" algn="l" defTabSz="839694" rtl="0" eaLnBrk="1" latinLnBrk="0" hangingPunct="1">
      <a:defRPr sz="2500" b="1" kern="1200">
        <a:solidFill>
          <a:schemeClr val="bg1"/>
        </a:solidFill>
        <a:latin typeface="Arial" charset="0"/>
        <a:ea typeface="+mn-ea"/>
        <a:cs typeface="+mn-cs"/>
      </a:defRPr>
    </a:lvl6pPr>
    <a:lvl7pPr marL="2519081" algn="l" defTabSz="839694" rtl="0" eaLnBrk="1" latinLnBrk="0" hangingPunct="1">
      <a:defRPr sz="2500" b="1" kern="1200">
        <a:solidFill>
          <a:schemeClr val="bg1"/>
        </a:solidFill>
        <a:latin typeface="Arial" charset="0"/>
        <a:ea typeface="+mn-ea"/>
        <a:cs typeface="+mn-cs"/>
      </a:defRPr>
    </a:lvl7pPr>
    <a:lvl8pPr marL="2938927" algn="l" defTabSz="839694" rtl="0" eaLnBrk="1" latinLnBrk="0" hangingPunct="1">
      <a:defRPr sz="2500" b="1" kern="1200">
        <a:solidFill>
          <a:schemeClr val="bg1"/>
        </a:solidFill>
        <a:latin typeface="Arial" charset="0"/>
        <a:ea typeface="+mn-ea"/>
        <a:cs typeface="+mn-cs"/>
      </a:defRPr>
    </a:lvl8pPr>
    <a:lvl9pPr marL="3358774" algn="l" defTabSz="839694" rtl="0" eaLnBrk="1" latinLnBrk="0" hangingPunct="1">
      <a:defRPr sz="2500" b="1"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Čížková Veronika" initials="ČV" lastIdx="1" clrIdx="0">
    <p:extLst>
      <p:ext uri="{19B8F6BF-5375-455C-9EA6-DF929625EA0E}">
        <p15:presenceInfo xmlns:p15="http://schemas.microsoft.com/office/powerpoint/2012/main" userId="S-1-5-21-2608221213-2629703840-654687152-135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416" y="102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99" d="100"/>
          <a:sy n="99" d="100"/>
        </p:scale>
        <p:origin x="-258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4859A-FAC6-48B4-8654-9413F3D6F318}" type="datetimeFigureOut">
              <a:rPr lang="cs-CZ" smtClean="0"/>
              <a:t>05.09.2019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DECCC-5C39-4D4C-899A-8DFE9C32EA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3949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37B1E-6233-499E-A33F-D85329E14B16}" type="datetimeFigureOut">
              <a:rPr lang="cs-CZ" smtClean="0"/>
              <a:t>05.09.2019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A1422-5B0C-415B-B749-D9222588CE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3345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A1422-5B0C-415B-B749-D9222588CE26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781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A1422-5B0C-415B-B749-D9222588CE26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7831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A1422-5B0C-415B-B749-D9222588CE26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5374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A1422-5B0C-415B-B749-D9222588CE26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1166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2363" y="4407378"/>
            <a:ext cx="8420688" cy="1362097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82363" y="2907056"/>
            <a:ext cx="8420688" cy="1500322"/>
          </a:xfrm>
        </p:spPr>
        <p:txBody>
          <a:bodyPr anchor="b"/>
          <a:lstStyle>
            <a:lvl1pPr marL="0" indent="0">
              <a:buNone/>
              <a:defRPr sz="1800"/>
            </a:lvl1pPr>
            <a:lvl2pPr marL="419847" indent="0">
              <a:buNone/>
              <a:defRPr sz="1700"/>
            </a:lvl2pPr>
            <a:lvl3pPr marL="839694" indent="0">
              <a:buNone/>
              <a:defRPr sz="1500"/>
            </a:lvl3pPr>
            <a:lvl4pPr marL="1259540" indent="0">
              <a:buNone/>
              <a:defRPr sz="1300"/>
            </a:lvl4pPr>
            <a:lvl5pPr marL="1679387" indent="0">
              <a:buNone/>
              <a:defRPr sz="1300"/>
            </a:lvl5pPr>
            <a:lvl6pPr marL="2099234" indent="0">
              <a:buNone/>
              <a:defRPr sz="1300"/>
            </a:lvl6pPr>
            <a:lvl7pPr marL="2519081" indent="0">
              <a:buNone/>
              <a:defRPr sz="1300"/>
            </a:lvl7pPr>
            <a:lvl8pPr marL="2938927" indent="0">
              <a:buNone/>
              <a:defRPr sz="1300"/>
            </a:lvl8pPr>
            <a:lvl9pPr marL="3358774" indent="0">
              <a:buNone/>
              <a:defRPr sz="1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D00FA-DA35-4D93-A7E9-52D07CF9AC45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2363" y="4407378"/>
            <a:ext cx="8420688" cy="1362097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82363" y="2907056"/>
            <a:ext cx="8420688" cy="1500322"/>
          </a:xfrm>
        </p:spPr>
        <p:txBody>
          <a:bodyPr anchor="b"/>
          <a:lstStyle>
            <a:lvl1pPr marL="0" indent="0">
              <a:buNone/>
              <a:defRPr sz="1800"/>
            </a:lvl1pPr>
            <a:lvl2pPr marL="419847" indent="0">
              <a:buNone/>
              <a:defRPr sz="1700"/>
            </a:lvl2pPr>
            <a:lvl3pPr marL="839694" indent="0">
              <a:buNone/>
              <a:defRPr sz="1500"/>
            </a:lvl3pPr>
            <a:lvl4pPr marL="1259540" indent="0">
              <a:buNone/>
              <a:defRPr sz="1300"/>
            </a:lvl4pPr>
            <a:lvl5pPr marL="1679387" indent="0">
              <a:buNone/>
              <a:defRPr sz="1300"/>
            </a:lvl5pPr>
            <a:lvl6pPr marL="2099234" indent="0">
              <a:buNone/>
              <a:defRPr sz="1300"/>
            </a:lvl6pPr>
            <a:lvl7pPr marL="2519081" indent="0">
              <a:buNone/>
              <a:defRPr sz="1300"/>
            </a:lvl7pPr>
            <a:lvl8pPr marL="2938927" indent="0">
              <a:buNone/>
              <a:defRPr sz="1300"/>
            </a:lvl8pPr>
            <a:lvl9pPr marL="3358774" indent="0">
              <a:buNone/>
              <a:defRPr sz="1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D00FA-DA35-4D93-A7E9-52D07CF9AC45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15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143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á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00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056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0472" y="404665"/>
            <a:ext cx="9360000" cy="5832648"/>
          </a:xfrm>
        </p:spPr>
        <p:txBody>
          <a:bodyPr/>
          <a:lstStyle>
            <a:lvl1pPr marL="0" indent="0" algn="l">
              <a:buFont typeface="Wingdings" pitchFamily="2" charset="2"/>
              <a:buNone/>
              <a:defRPr/>
            </a:lvl1pPr>
          </a:lstStyle>
          <a:p>
            <a:r>
              <a:rPr lang="cs-CZ" dirty="0" smtClean="0"/>
              <a:t>Klepnutím lze upravit styl předlohy podnadpisů.</a:t>
            </a:r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zn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000" y="450000"/>
            <a:ext cx="9360000" cy="5760000"/>
          </a:xfrm>
        </p:spPr>
        <p:txBody>
          <a:bodyPr/>
          <a:lstStyle>
            <a:lvl1pPr>
              <a:buClr>
                <a:schemeClr val="tx1"/>
              </a:buClr>
              <a:defRPr sz="20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zna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000" y="450000"/>
            <a:ext cx="9360000" cy="5760000"/>
          </a:xfrm>
        </p:spPr>
        <p:txBody>
          <a:bodyPr/>
          <a:lstStyle>
            <a:lvl1pPr>
              <a:buClr>
                <a:schemeClr val="tx1"/>
              </a:buClr>
              <a:defRPr sz="20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296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000" y="450000"/>
            <a:ext cx="9360000" cy="5760000"/>
          </a:xfrm>
        </p:spPr>
        <p:txBody>
          <a:bodyPr/>
          <a:lstStyle>
            <a:lvl1pPr marL="0" indent="0">
              <a:buClr>
                <a:schemeClr val="tx1"/>
              </a:buClr>
              <a:buNone/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135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á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000" y="450000"/>
            <a:ext cx="9360000" cy="5760000"/>
          </a:xfrm>
        </p:spPr>
        <p:txBody>
          <a:bodyPr/>
          <a:lstStyle>
            <a:lvl1pPr marL="0" indent="0">
              <a:buClr>
                <a:schemeClr val="tx1"/>
              </a:buClr>
              <a:buNone/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925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lední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00472" y="4653136"/>
            <a:ext cx="9217024" cy="1500322"/>
          </a:xfrm>
        </p:spPr>
        <p:txBody>
          <a:bodyPr anchor="t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19847" indent="0">
              <a:buNone/>
              <a:defRPr sz="1700"/>
            </a:lvl2pPr>
            <a:lvl3pPr marL="839694" indent="0">
              <a:buNone/>
              <a:defRPr sz="1500"/>
            </a:lvl3pPr>
            <a:lvl4pPr marL="1259540" indent="0">
              <a:buNone/>
              <a:defRPr sz="1300"/>
            </a:lvl4pPr>
            <a:lvl5pPr marL="1679387" indent="0">
              <a:buNone/>
              <a:defRPr sz="1300"/>
            </a:lvl5pPr>
            <a:lvl6pPr marL="2099234" indent="0">
              <a:buNone/>
              <a:defRPr sz="1300"/>
            </a:lvl6pPr>
            <a:lvl7pPr marL="2519081" indent="0">
              <a:buNone/>
              <a:defRPr sz="1300"/>
            </a:lvl7pPr>
            <a:lvl8pPr marL="2938927" indent="0">
              <a:buNone/>
              <a:defRPr sz="1300"/>
            </a:lvl8pPr>
            <a:lvl9pPr marL="3358774" indent="0">
              <a:buNone/>
              <a:defRPr sz="13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95686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8614" y="6564271"/>
            <a:ext cx="2311792" cy="15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6" tIns="45696" rIns="91386" bIns="45696" numCol="1" anchor="t" anchorCtr="0" compatLnSpc="1">
            <a:prstTxWarp prst="textNoShape">
              <a:avLst/>
            </a:prstTxWarp>
          </a:bodyPr>
          <a:lstStyle>
            <a:lvl1pPr>
              <a:defRPr sz="700" b="0">
                <a:solidFill>
                  <a:schemeClr val="tx1"/>
                </a:solidFill>
              </a:defRPr>
            </a:lvl1pPr>
          </a:lstStyle>
          <a:p>
            <a:fld id="{C92F3E14-6320-4963-A862-49057603888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85309" y="881188"/>
            <a:ext cx="8336864" cy="524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25" tIns="41963" rIns="83925" bIns="419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085331" y="228936"/>
            <a:ext cx="6536843" cy="39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69" tIns="41985" rIns="83969" bIns="419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 předlohy nadpisů.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6" r:id="rId2"/>
    <p:sldLayoutId id="2147483674" r:id="rId3"/>
    <p:sldLayoutId id="2147483677" r:id="rId4"/>
    <p:sldLayoutId id="2147483666" r:id="rId5"/>
    <p:sldLayoutId id="2147483678" r:id="rId6"/>
    <p:sldLayoutId id="2147483672" r:id="rId7"/>
    <p:sldLayoutId id="2147483662" r:id="rId8"/>
    <p:sldLayoutId id="2147483679" r:id="rId9"/>
    <p:sldLayoutId id="2147483675" r:id="rId10"/>
    <p:sldLayoutId id="2147483680" r:id="rId11"/>
    <p:sldLayoutId id="2147483673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1"/>
          </a:solidFill>
          <a:latin typeface="+mj-lt"/>
          <a:ea typeface="+mj-ea"/>
          <a:cs typeface="+mj-cs"/>
        </a:defRPr>
      </a:lvl1pPr>
      <a:lvl2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2pPr>
      <a:lvl3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3pPr>
      <a:lvl4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4pPr>
      <a:lvl5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5pPr>
      <a:lvl6pPr marL="419847"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6pPr>
      <a:lvl7pPr marL="839694"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7pPr>
      <a:lvl8pPr marL="1259540"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8pPr>
      <a:lvl9pPr marL="1679387"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9pPr>
    </p:titleStyle>
    <p:bodyStyle>
      <a:lvl1pPr marL="418389" indent="-418389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877596" indent="-419847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2pPr>
      <a:lvl3pPr marL="1333889" indent="-419847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3pPr>
      <a:lvl4pPr marL="1791638" indent="-419847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4pPr>
      <a:lvl5pPr marL="2247930" indent="-419847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5pPr>
      <a:lvl6pPr marL="2667776" indent="-419847" algn="l" defTabSz="914042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6pPr>
      <a:lvl7pPr marL="3087623" indent="-419847" algn="l" defTabSz="914042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7pPr>
      <a:lvl8pPr marL="3507470" indent="-419847" algn="l" defTabSz="914042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8pPr>
      <a:lvl9pPr marL="3927317" indent="-419847" algn="l" defTabSz="914042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84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69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54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38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23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081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892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877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akonyprolidi.cz/cs/1997-4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penize.cz/socialni-pojisteni" TargetMode="External"/><Relationship Id="rId5" Type="http://schemas.openxmlformats.org/officeDocument/2006/relationships/hyperlink" Target="http://www.penize.cz/kalkulacky/nemocenska" TargetMode="External"/><Relationship Id="rId4" Type="http://schemas.openxmlformats.org/officeDocument/2006/relationships/hyperlink" Target="http://www.zakonyprolidi.cz/cs/1992-589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ana.alansari@nuv.cz" TargetMode="External"/><Relationship Id="rId2" Type="http://schemas.openxmlformats.org/officeDocument/2006/relationships/hyperlink" Target="mailto:jitka.zackova@nuv.cz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2520" y="2564904"/>
            <a:ext cx="8570531" cy="2154185"/>
          </a:xfrm>
        </p:spPr>
        <p:txBody>
          <a:bodyPr/>
          <a:lstStyle/>
          <a:p>
            <a:pPr algn="ctr"/>
            <a:r>
              <a:rPr lang="cs-CZ" sz="4400" dirty="0" smtClean="0"/>
              <a:t>SOCIÁLNÍ </a:t>
            </a:r>
            <a:r>
              <a:rPr lang="cs-CZ" sz="4400" dirty="0"/>
              <a:t>POJIŠTĚNÍ</a:t>
            </a:r>
            <a:endParaRPr lang="cs-CZ" sz="42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82363" y="5589240"/>
            <a:ext cx="8420688" cy="330306"/>
          </a:xfrm>
        </p:spPr>
        <p:txBody>
          <a:bodyPr/>
          <a:lstStyle/>
          <a:p>
            <a:pPr algn="r"/>
            <a:r>
              <a:rPr lang="cs-CZ" sz="1200" b="1" dirty="0" smtClean="0"/>
              <a:t>vypracovaly: Jitka Žáčková, </a:t>
            </a:r>
            <a:r>
              <a:rPr lang="cs-CZ" sz="1200" b="1" dirty="0" err="1" smtClean="0"/>
              <a:t>DiS</a:t>
            </a:r>
            <a:r>
              <a:rPr lang="cs-CZ" sz="1200" b="1" dirty="0" smtClean="0"/>
              <a:t>., Mgr. Dana Alansari, </a:t>
            </a:r>
            <a:r>
              <a:rPr lang="cs-CZ" sz="1200" b="1" dirty="0"/>
              <a:t>Centrum fiktivních firem </a:t>
            </a:r>
            <a:r>
              <a:rPr lang="cs-CZ" sz="1200" b="1" dirty="0" smtClean="0"/>
              <a:t>2019</a:t>
            </a:r>
            <a:endParaRPr lang="cs-CZ" sz="1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sociální </a:t>
            </a:r>
            <a:r>
              <a:rPr lang="cs-CZ" dirty="0"/>
              <a:t>pojištění má tři složky: důchodové pojištění, nemocenské pojištění </a:t>
            </a:r>
            <a:r>
              <a:rPr lang="cs-CZ" dirty="0" smtClean="0"/>
              <a:t>    a příspěvek </a:t>
            </a:r>
            <a:r>
              <a:rPr lang="cs-CZ" dirty="0"/>
              <a:t>na státní politiku </a:t>
            </a:r>
            <a:r>
              <a:rPr lang="cs-CZ" dirty="0" smtClean="0"/>
              <a:t>zaměstnanosti</a:t>
            </a:r>
          </a:p>
          <a:p>
            <a:endParaRPr lang="cs-CZ" dirty="0"/>
          </a:p>
          <a:p>
            <a:r>
              <a:rPr lang="cs-CZ" dirty="0" smtClean="0"/>
              <a:t>platí </a:t>
            </a:r>
            <a:r>
              <a:rPr lang="cs-CZ" dirty="0"/>
              <a:t>ho zaměstnanci i osoby samostatně výdělečně činné (OSVČ</a:t>
            </a:r>
            <a:r>
              <a:rPr lang="cs-CZ" dirty="0" smtClean="0"/>
              <a:t>)</a:t>
            </a:r>
          </a:p>
          <a:p>
            <a:endParaRPr lang="cs-CZ" dirty="0"/>
          </a:p>
          <a:p>
            <a:r>
              <a:rPr lang="cs-CZ" dirty="0" smtClean="0"/>
              <a:t>pro </a:t>
            </a:r>
            <a:r>
              <a:rPr lang="cs-CZ" dirty="0"/>
              <a:t>zaměstnance je účast na všech třech složkách sociálního pojištění </a:t>
            </a:r>
            <a:r>
              <a:rPr lang="cs-CZ" dirty="0" smtClean="0"/>
              <a:t>povinná</a:t>
            </a:r>
          </a:p>
          <a:p>
            <a:endParaRPr lang="cs-CZ" dirty="0" smtClean="0"/>
          </a:p>
          <a:p>
            <a:r>
              <a:rPr lang="cs-CZ" dirty="0" smtClean="0"/>
              <a:t>pro OSVČ je </a:t>
            </a:r>
            <a:r>
              <a:rPr lang="cs-CZ" dirty="0"/>
              <a:t>nemocenské pojištění dobrovolné</a:t>
            </a:r>
            <a:r>
              <a:rPr lang="cs-CZ" dirty="0" smtClean="0"/>
              <a:t>, ale </a:t>
            </a:r>
            <a:r>
              <a:rPr lang="cs-CZ" dirty="0"/>
              <a:t>důchodové pojištění a příspěvek na státní politiku zaměstnanosti platí </a:t>
            </a:r>
            <a:r>
              <a:rPr lang="cs-CZ" dirty="0" smtClean="0"/>
              <a:t>povinně</a:t>
            </a:r>
          </a:p>
          <a:p>
            <a:endParaRPr lang="cs-CZ" dirty="0" smtClean="0"/>
          </a:p>
          <a:p>
            <a:r>
              <a:rPr lang="cs-CZ" dirty="0" smtClean="0"/>
              <a:t>u </a:t>
            </a:r>
            <a:r>
              <a:rPr lang="cs-CZ" dirty="0"/>
              <a:t>živnostníků, podnikatelů a jiných OSVČ je vyměřovacím základem pro výpočet sociálního pojištění (i zdravotního pojištění) polovina jejich zisku </a:t>
            </a:r>
            <a:r>
              <a:rPr lang="cs-CZ" dirty="0" smtClean="0"/>
              <a:t>     za </a:t>
            </a:r>
            <a:r>
              <a:rPr lang="cs-CZ" dirty="0"/>
              <a:t>předešlé zúčtovací období (obvykle předchozí kalendářní </a:t>
            </a:r>
            <a:r>
              <a:rPr lang="cs-CZ" dirty="0" smtClean="0"/>
              <a:t>rok)</a:t>
            </a:r>
            <a:endParaRPr lang="cs-CZ" dirty="0"/>
          </a:p>
          <a:p>
            <a:endParaRPr lang="cs-CZ" dirty="0" smtClean="0"/>
          </a:p>
          <a:p>
            <a:r>
              <a:rPr lang="cs-CZ" dirty="0"/>
              <a:t>o</a:t>
            </a:r>
            <a:r>
              <a:rPr lang="cs-CZ" dirty="0" smtClean="0"/>
              <a:t>všem </a:t>
            </a:r>
            <a:r>
              <a:rPr lang="cs-CZ" dirty="0"/>
              <a:t>je nutné počítat s tím, že existuje i minimální vyměřovací základ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Sociální pojištění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15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850" dirty="0" smtClean="0"/>
              <a:t>OSVČ je ode dne zahájení činnosti povinna platit zálohy na důchodové pojištění alespoň v minimální výši</a:t>
            </a:r>
          </a:p>
          <a:p>
            <a:endParaRPr lang="cs-CZ" sz="1850" dirty="0"/>
          </a:p>
          <a:p>
            <a:r>
              <a:rPr lang="cs-CZ" sz="1850" dirty="0"/>
              <a:t>p</a:t>
            </a:r>
            <a:r>
              <a:rPr lang="cs-CZ" sz="1850" dirty="0" smtClean="0"/>
              <a:t>ro rok 2019 činí minimální výše záloh 2 388 Kč v případě, že je samostatná výdělečná činnost hlavní a 955 Kč v případě, že je samostatná výdělečná činnost vedlejší</a:t>
            </a:r>
          </a:p>
          <a:p>
            <a:endParaRPr lang="cs-CZ" sz="1850" dirty="0" smtClean="0"/>
          </a:p>
          <a:p>
            <a:r>
              <a:rPr lang="cs-CZ" sz="1850" dirty="0"/>
              <a:t>d</a:t>
            </a:r>
            <a:r>
              <a:rPr lang="cs-CZ" sz="1850" dirty="0" smtClean="0"/>
              <a:t>alší roky je vyměřovacím základem OSVČ pro sociální pojištění částka, kterou si určí, ne však méně než 50 % daňového základu</a:t>
            </a:r>
          </a:p>
          <a:p>
            <a:endParaRPr lang="cs-CZ" sz="1850" dirty="0"/>
          </a:p>
          <a:p>
            <a:r>
              <a:rPr lang="cs-CZ" sz="1850" dirty="0"/>
              <a:t>z</a:t>
            </a:r>
            <a:r>
              <a:rPr lang="cs-CZ" sz="1850" dirty="0" smtClean="0"/>
              <a:t> takto stanoveného vyměřovacího základu činí výše sociálního pojištění 29,2 %  (28 % důchodové pojištění, 1,2 % státní politika zaměstnanosti)</a:t>
            </a:r>
            <a:endParaRPr lang="cs-CZ" sz="1850" dirty="0"/>
          </a:p>
          <a:p>
            <a:pPr marL="0" indent="0">
              <a:buNone/>
            </a:pPr>
            <a:endParaRPr lang="cs-CZ" sz="1850" dirty="0" smtClean="0"/>
          </a:p>
          <a:p>
            <a:r>
              <a:rPr lang="cs-CZ" sz="1850" dirty="0"/>
              <a:t>v</a:t>
            </a:r>
            <a:r>
              <a:rPr lang="cs-CZ" sz="1850" dirty="0" smtClean="0"/>
              <a:t>yměřovací základ nesmí činit méně než je zákonem stanovený vyměřovací základ ve výši tzv. absolutního minima</a:t>
            </a:r>
          </a:p>
          <a:p>
            <a:endParaRPr lang="cs-CZ" sz="1850" dirty="0"/>
          </a:p>
          <a:p>
            <a:r>
              <a:rPr lang="cs-CZ" sz="1850" dirty="0"/>
              <a:t>m</a:t>
            </a:r>
            <a:r>
              <a:rPr lang="cs-CZ" sz="1850" dirty="0" smtClean="0"/>
              <a:t>inimální vyměřovací základ pro OSVČ vykonávající hlavní samostatnou výdělečnou činnost v roce 2019 činí 98 100 Kč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Sociální pojištění - OSVČ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40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</a:t>
            </a:r>
            <a:r>
              <a:rPr lang="cs-CZ" dirty="0" smtClean="0"/>
              <a:t>yměřovacím základem pro pojistné na nemocenské pojištění je měsíční základ, jehož výši určuje OSVČ</a:t>
            </a:r>
          </a:p>
          <a:p>
            <a:endParaRPr lang="cs-CZ" dirty="0"/>
          </a:p>
          <a:p>
            <a:r>
              <a:rPr lang="cs-CZ" dirty="0"/>
              <a:t>m</a:t>
            </a:r>
            <a:r>
              <a:rPr lang="cs-CZ" dirty="0" smtClean="0"/>
              <a:t>ěsíční základ nemůže být nižší než dvojnásobek částky rozhodné podle předpisů o nemocenském pojištění pro účast zaměstnanců na nemocenském pojištění a zároveň nemůže být vyšší než měsíční vyměřovací základ zálohy na pojistné na důchodové pojištění</a:t>
            </a:r>
          </a:p>
          <a:p>
            <a:endParaRPr lang="cs-CZ" dirty="0"/>
          </a:p>
          <a:p>
            <a:r>
              <a:rPr lang="cs-CZ" dirty="0"/>
              <a:t>p</a:t>
            </a:r>
            <a:r>
              <a:rPr lang="cs-CZ" dirty="0" smtClean="0"/>
              <a:t>ojistné z vyměřovacího základu činí 2,3 %</a:t>
            </a:r>
          </a:p>
          <a:p>
            <a:endParaRPr lang="cs-CZ" dirty="0"/>
          </a:p>
          <a:p>
            <a:r>
              <a:rPr lang="cs-CZ" dirty="0"/>
              <a:t>n</a:t>
            </a:r>
            <a:r>
              <a:rPr lang="cs-CZ" dirty="0" smtClean="0"/>
              <a:t>ejnižší pojistné na nemocenské pojištění v roce 2019 činí 138 Kč</a:t>
            </a:r>
          </a:p>
          <a:p>
            <a:endParaRPr lang="cs-CZ" dirty="0"/>
          </a:p>
          <a:p>
            <a:r>
              <a:rPr lang="cs-CZ" dirty="0"/>
              <a:t>ú</a:t>
            </a:r>
            <a:r>
              <a:rPr lang="cs-CZ" dirty="0" smtClean="0"/>
              <a:t>čast OSVČ na nemocenském pojištění je dobrovolná a vzniká na základě podané přihlášky (v CEFIF e-mailem)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Sociální pojištění – OSVČ a nemocenské pojištění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00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Zaměstnavatel hradí 25 % z vyměřovacího základu zaměstnance</a:t>
            </a:r>
          </a:p>
          <a:p>
            <a:endParaRPr lang="cs-CZ" dirty="0" smtClean="0"/>
          </a:p>
          <a:p>
            <a:r>
              <a:rPr lang="cs-CZ" dirty="0" smtClean="0"/>
              <a:t>Zaměstnanec hradí 6,5 % ze svého vyměřovacího základu</a:t>
            </a:r>
          </a:p>
          <a:p>
            <a:endParaRPr lang="cs-CZ" dirty="0"/>
          </a:p>
          <a:p>
            <a:r>
              <a:rPr lang="cs-CZ" dirty="0" smtClean="0"/>
              <a:t>Celkem tedy zaměstnavatel odvede 31,5 % z vyměřovacího základu zaměstnance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Sociální pojištění – právnická osoba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656" y="2996952"/>
            <a:ext cx="5819147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87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Máme 3 zaměstnance. Zaměstnanec A má hrubý plat 15 897 Kč. Zaměstnanec  B má 17 352 Kč a zaměstnanec C má 20 178 Kč.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Zaměstnanci A strhneme z hrubé mzdy 15 897 Kč x 0,065 = 1 033,30 Kč. Zaokrouhlujeme směrem nahoru a dostaneme částku 1 034 Kč.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Zaměstnanci B strhneme z hrubé mzdy 17 352 Kč x 0,065 = 1 127, 88 Kč. Dostaneme částku 1 128 Kč.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Zaměstnanci C strhneme z hrubé mzdy 20 178 Kč x 0,065 = 1 311,57 Kč. Dostaneme částku 1 312 Kč.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Celkový součet platů zaměstnanců činí 53 427 Kč. Zaměstnavatel z této částky zaplatí 25 %, tj. 53 427 Kč x 0,25 = 13 356,75 Kč. Zaokrouhlíme nahoru                a dostaneme 13 357 Kč.</a:t>
            </a:r>
          </a:p>
          <a:p>
            <a:pPr marL="0" indent="0">
              <a:buNone/>
            </a:pPr>
            <a:r>
              <a:rPr lang="cs-CZ" dirty="0" smtClean="0"/>
              <a:t>Celkem tedy zaměstnavatel odvede 1 034 + 1 128 + 1 312+ 13 357 = 16 831 Kč.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Příklad – právnická osoba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07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Základní zákony o </a:t>
            </a:r>
            <a:r>
              <a:rPr lang="cs-CZ" dirty="0" smtClean="0"/>
              <a:t>sociálním pojištění </a:t>
            </a:r>
            <a:r>
              <a:rPr lang="cs-CZ" dirty="0"/>
              <a:t>(odkaz na aktuální znění zákona): </a:t>
            </a:r>
          </a:p>
          <a:p>
            <a:pPr marL="0" indent="0">
              <a:buNone/>
            </a:pPr>
            <a:r>
              <a:rPr lang="cs-CZ" dirty="0"/>
              <a:t>	</a:t>
            </a:r>
          </a:p>
          <a:p>
            <a:pPr marL="0" indent="0">
              <a:buNone/>
            </a:pPr>
            <a:endParaRPr lang="cs-CZ" dirty="0">
              <a:hlinkClick r:id="rId3"/>
            </a:endParaRPr>
          </a:p>
          <a:p>
            <a:pPr marL="0" indent="0">
              <a:buNone/>
            </a:pPr>
            <a:r>
              <a:rPr lang="cs-CZ" dirty="0" smtClean="0">
                <a:hlinkClick r:id="rId4"/>
              </a:rPr>
              <a:t>Zákon č. 589/1992 Sb., o pojistném na sociální zabezpečení a příspěvku           na státní politiku zaměstnanosti</a:t>
            </a: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</a:t>
            </a:r>
          </a:p>
          <a:p>
            <a:pPr marL="0" indent="0">
              <a:buNone/>
            </a:pPr>
            <a:r>
              <a:rPr lang="cs-CZ" dirty="0" smtClean="0"/>
              <a:t>Kalkulačku nemocenské pro rok 2019 naleznete </a:t>
            </a:r>
            <a:r>
              <a:rPr lang="cs-CZ" dirty="0" smtClean="0">
                <a:hlinkClick r:id="rId5"/>
              </a:rPr>
              <a:t>zde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Aktuality pro dění okolo sociálního pojištění v České republice naleznete </a:t>
            </a:r>
            <a:r>
              <a:rPr lang="cs-CZ" dirty="0" smtClean="0">
                <a:hlinkClick r:id="rId6"/>
              </a:rPr>
              <a:t>zde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Zákony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35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</a:t>
            </a:r>
            <a:r>
              <a:rPr lang="cs-CZ" dirty="0" smtClean="0"/>
              <a:t> zaplacení pojistného FF použije banku, u které má sama otevřen bankovní účet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Správa sociálního zabezpečení CEFIF má účty v následujících bankách:</a:t>
            </a:r>
            <a:endParaRPr lang="cs-CZ" dirty="0"/>
          </a:p>
          <a:p>
            <a:pPr lvl="1"/>
            <a:r>
              <a:rPr lang="cs-CZ" dirty="0" smtClean="0"/>
              <a:t>Fiktivní banka Academia </a:t>
            </a:r>
            <a:r>
              <a:rPr lang="cs-CZ" dirty="0" smtClean="0"/>
              <a:t>Praha</a:t>
            </a:r>
            <a:r>
              <a:rPr lang="cs-CZ" dirty="0"/>
              <a:t>	</a:t>
            </a:r>
            <a:r>
              <a:rPr lang="cs-CZ" dirty="0" smtClean="0"/>
              <a:t>	</a:t>
            </a:r>
            <a:r>
              <a:rPr lang="cs-CZ" dirty="0" smtClean="0"/>
              <a:t>88 </a:t>
            </a:r>
            <a:r>
              <a:rPr lang="cs-CZ" dirty="0" smtClean="0"/>
              <a:t>-115 515 6122/1111</a:t>
            </a:r>
          </a:p>
          <a:p>
            <a:pPr lvl="1"/>
            <a:r>
              <a:rPr lang="cs-CZ" dirty="0" smtClean="0"/>
              <a:t>Plzeňská první fiktivní banka Plzeň	</a:t>
            </a:r>
            <a:r>
              <a:rPr lang="cs-CZ" dirty="0"/>
              <a:t>	</a:t>
            </a:r>
            <a:r>
              <a:rPr lang="cs-CZ" dirty="0" smtClean="0"/>
              <a:t>100013/9100</a:t>
            </a:r>
          </a:p>
          <a:p>
            <a:pPr lvl="1"/>
            <a:r>
              <a:rPr lang="cs-CZ" dirty="0" smtClean="0"/>
              <a:t>Metropolitní </a:t>
            </a:r>
            <a:r>
              <a:rPr lang="cs-CZ" smtClean="0"/>
              <a:t>univerzitní </a:t>
            </a:r>
            <a:r>
              <a:rPr lang="cs-CZ" smtClean="0"/>
              <a:t>banka</a:t>
            </a:r>
            <a:r>
              <a:rPr lang="cs-CZ"/>
              <a:t>	</a:t>
            </a:r>
            <a:r>
              <a:rPr lang="cs-CZ" smtClean="0"/>
              <a:t>	 </a:t>
            </a:r>
            <a:r>
              <a:rPr lang="cs-CZ" smtClean="0"/>
              <a:t>200120014/2001</a:t>
            </a:r>
            <a:endParaRPr lang="cs-CZ" dirty="0" smtClean="0"/>
          </a:p>
          <a:p>
            <a:pPr lvl="1"/>
            <a:r>
              <a:rPr lang="cs-CZ" dirty="0" smtClean="0"/>
              <a:t>CEFIFBANKA Praha		               11111114/9990</a:t>
            </a:r>
          </a:p>
          <a:p>
            <a:pPr marL="457749" lvl="1" indent="0">
              <a:buNone/>
            </a:pPr>
            <a:endParaRPr lang="cs-CZ" dirty="0" smtClean="0"/>
          </a:p>
          <a:p>
            <a:pPr marL="457749" lvl="1" indent="0">
              <a:buNone/>
            </a:pPr>
            <a:r>
              <a:rPr lang="cs-CZ" dirty="0" smtClean="0"/>
              <a:t>Konstantní symbol pro úhradu sociálního pojištění je 7618.</a:t>
            </a:r>
          </a:p>
          <a:p>
            <a:pPr marL="457749" lvl="1" indent="0">
              <a:buNone/>
            </a:pPr>
            <a:r>
              <a:rPr lang="cs-CZ" dirty="0" smtClean="0"/>
              <a:t>Variabilní symbol* se uvádí u fiktivní firmy IČ firmy.</a:t>
            </a:r>
          </a:p>
          <a:p>
            <a:pPr marL="457749" lvl="1" indent="0">
              <a:buNone/>
            </a:pPr>
            <a:endParaRPr lang="cs-CZ" sz="1200" b="1" dirty="0" smtClean="0"/>
          </a:p>
          <a:p>
            <a:pPr marL="457749" lvl="1" indent="0">
              <a:buNone/>
            </a:pPr>
            <a:r>
              <a:rPr lang="cs-CZ" sz="1200" b="1" dirty="0"/>
              <a:t>*</a:t>
            </a:r>
            <a:r>
              <a:rPr lang="cs-CZ" sz="1200" b="1" dirty="0" smtClean="0"/>
              <a:t>Pokud tento symbol nevyužijete, nebude možno Vaši platbu identifikovat a budeme Vás vést jako neplátce.</a:t>
            </a:r>
          </a:p>
          <a:p>
            <a:pPr marL="457749" lvl="1" indent="0">
              <a:buNone/>
            </a:pPr>
            <a:endParaRPr lang="cs-CZ" dirty="0" smtClean="0"/>
          </a:p>
          <a:p>
            <a:pPr marL="457749" lvl="1" indent="0">
              <a:buNone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Platba pojistného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73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Kontakt na Centrum fiktivních firem (CEFIF):</a:t>
            </a:r>
          </a:p>
          <a:p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CEFIF NÚV</a:t>
            </a:r>
          </a:p>
          <a:p>
            <a:pPr marL="0" indent="0">
              <a:buNone/>
            </a:pPr>
            <a:r>
              <a:rPr lang="cs-CZ" dirty="0" smtClean="0"/>
              <a:t>	Weilova 1271/6</a:t>
            </a:r>
          </a:p>
          <a:p>
            <a:pPr marL="0" indent="0">
              <a:buNone/>
            </a:pPr>
            <a:r>
              <a:rPr lang="cs-CZ" dirty="0" smtClean="0"/>
              <a:t>	102 00 Praha 10 – Hostivař</a:t>
            </a:r>
          </a:p>
          <a:p>
            <a:pPr marL="0" indent="0">
              <a:buNone/>
            </a:pPr>
            <a:r>
              <a:rPr lang="cs-CZ" dirty="0" smtClean="0"/>
              <a:t>	</a:t>
            </a:r>
          </a:p>
          <a:p>
            <a:pPr marL="0" indent="0">
              <a:buNone/>
            </a:pPr>
            <a:r>
              <a:rPr lang="cs-CZ" dirty="0" smtClean="0"/>
              <a:t>	Jitka Žáčková, </a:t>
            </a:r>
            <a:r>
              <a:rPr lang="cs-CZ" dirty="0" err="1" smtClean="0"/>
              <a:t>DiS</a:t>
            </a:r>
            <a:r>
              <a:rPr lang="cs-CZ" smtClean="0"/>
              <a:t>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tel.: +420 274 022 403</a:t>
            </a:r>
          </a:p>
          <a:p>
            <a:pPr marL="0" indent="0">
              <a:buNone/>
            </a:pPr>
            <a:r>
              <a:rPr lang="cs-CZ" dirty="0" smtClean="0"/>
              <a:t>	e-mail: </a:t>
            </a:r>
            <a:r>
              <a:rPr lang="cs-CZ" dirty="0" smtClean="0">
                <a:hlinkClick r:id="rId2"/>
              </a:rPr>
              <a:t>jitka.zackova@nuv.cz</a:t>
            </a:r>
            <a:r>
              <a:rPr lang="cs-CZ" dirty="0" smtClean="0"/>
              <a:t> 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	Mgr. Dana </a:t>
            </a:r>
            <a:r>
              <a:rPr lang="cs-CZ" dirty="0" err="1" smtClean="0"/>
              <a:t>Alansari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	tel.: +420 274 022 </a:t>
            </a:r>
            <a:r>
              <a:rPr lang="cs-CZ" dirty="0" smtClean="0"/>
              <a:t>314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	e-mail: </a:t>
            </a:r>
            <a:r>
              <a:rPr lang="cs-CZ" dirty="0" smtClean="0">
                <a:hlinkClick r:id="rId3"/>
              </a:rPr>
              <a:t>dana.alansari@nuv.cz</a:t>
            </a:r>
            <a:r>
              <a:rPr lang="cs-CZ" dirty="0" smtClean="0"/>
              <a:t>   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Kontakt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4221088"/>
            <a:ext cx="135255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31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2400" b="1" dirty="0" smtClean="0">
                <a:solidFill>
                  <a:schemeClr val="tx1"/>
                </a:solidFill>
              </a:rPr>
              <a:t>Děkuji za pozornost.</a:t>
            </a:r>
            <a:endParaRPr lang="cs-CZ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08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ZZ">
  <a:themeElements>
    <a:clrScheme name="NZZ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Z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9533" tIns="49769" rIns="99533" bIns="49769" numCol="1" anchor="ctr" anchorCtr="0" compatLnSpc="1">
        <a:prstTxWarp prst="textNoShape">
          <a:avLst/>
        </a:prstTxWarp>
      </a:bodyPr>
      <a:lstStyle>
        <a:defPPr marL="0" marR="0" indent="0" algn="r" defTabSz="1135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9533" tIns="49769" rIns="99533" bIns="49769" numCol="1" anchor="ctr" anchorCtr="0" compatLnSpc="1">
        <a:prstTxWarp prst="textNoShape">
          <a:avLst/>
        </a:prstTxWarp>
      </a:bodyPr>
      <a:lstStyle>
        <a:defPPr marL="0" marR="0" indent="0" algn="r" defTabSz="1135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ZZ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2485</TotalTime>
  <Words>596</Words>
  <Application>Microsoft Office PowerPoint</Application>
  <PresentationFormat>A4 (210 × 297 mm)</PresentationFormat>
  <Paragraphs>97</Paragraphs>
  <Slides>10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NZZ</vt:lpstr>
      <vt:lpstr>SOCIÁLNÍ POJIŠTĚNÍ</vt:lpstr>
      <vt:lpstr>Sociální pojištění</vt:lpstr>
      <vt:lpstr>Sociální pojištění - OSVČ</vt:lpstr>
      <vt:lpstr>Sociální pojištění – OSVČ a nemocenské pojištění</vt:lpstr>
      <vt:lpstr>Sociální pojištění – právnická osoba</vt:lpstr>
      <vt:lpstr>Příklad – právnická osoba</vt:lpstr>
      <vt:lpstr>Zákony</vt:lpstr>
      <vt:lpstr>Platba pojistného</vt:lpstr>
      <vt:lpstr>Kontakt</vt:lpstr>
      <vt:lpstr>Prezentace aplikace PowerPoint</vt:lpstr>
    </vt:vector>
  </TitlesOfParts>
  <Company>NUOV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hana.husakova</dc:creator>
  <cp:lastModifiedBy>Jitka Žáčkova</cp:lastModifiedBy>
  <cp:revision>145</cp:revision>
  <dcterms:created xsi:type="dcterms:W3CDTF">2010-11-29T12:12:55Z</dcterms:created>
  <dcterms:modified xsi:type="dcterms:W3CDTF">2019-09-05T11:28:25Z</dcterms:modified>
</cp:coreProperties>
</file>